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6858000" cx="9144000"/>
  <p:notesSz cx="6858000" cy="9144000"/>
  <p:embeddedFontLst>
    <p:embeddedFont>
      <p:font typeface="Montserrat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bold.fntdata"/><Relationship Id="rId61" Type="http://schemas.openxmlformats.org/officeDocument/2006/relationships/font" Target="fonts/Montserrat-regular.fntdata"/><Relationship Id="rId20" Type="http://schemas.openxmlformats.org/officeDocument/2006/relationships/slide" Target="slides/slide15.xml"/><Relationship Id="rId64" Type="http://schemas.openxmlformats.org/officeDocument/2006/relationships/font" Target="fonts/Montserrat-boldItalic.fntdata"/><Relationship Id="rId63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f6932a53c_0_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f6932a53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cf6932a53c_0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f6932a53c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f6932a53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cf6932a53c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f6932a53c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f6932a53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cf6932a53c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f6932a53c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f6932a53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cf6932a53c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How Tokens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ResourceServer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User-&gt;AuthServer: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AuthServer-&gt;User: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left of User: user never passes their\n userid/password to the resource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opt Alternatively validate via signatures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ResourceServer-&gt;AuthServer: validate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AuthServer-&gt;ResourceServer: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ResourceServer-&gt;User: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Do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Sign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LinkedIn: If you share contacts\n you'll get a better experience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Agree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back to LinkedIn with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Token</a:t>
            </a:r>
            <a:endParaRPr/>
          </a:p>
        </p:txBody>
      </p:sp>
      <p:sp>
        <p:nvSpPr>
          <p:cNvPr id="298" name="Google Shape;298;p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 the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LinkedIn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define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clientID and clientSecret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start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 Auth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Hit AuthorizeURL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Please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to LinkedIn callbackURL with AuthCode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Hit RedirectURL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REST Call with authcode, clientId, clientSecret\nto the TokenURL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Bearer Token, Refresh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LinkedIn-&gt;ContactServer: BearerToken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ContactServer-&gt;LinkedIn: Contact List</a:t>
            </a:r>
            <a:endParaRPr/>
          </a:p>
        </p:txBody>
      </p:sp>
      <p:sp>
        <p:nvSpPr>
          <p:cNvPr id="315" name="Google Shape;315;p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f6932a53c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f6932a53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cf6932a53c_0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f6932a53c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f6932a53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cf6932a53c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f6932a53c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cf6932a5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cf6932a53c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f6932a53c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cf6932a53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cf6932a53c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f6932a53c_0_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f6932a53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cf6932a53c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f6932a53c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f6932a53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cf6932a53c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moserware.com/2009/06/first-few-milliseconds-of-https.html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tlseminar.github.io/first-few-millisecond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moserware.com/2009/06/first-few-milliseconds-of-https.html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hueniverse.com/2012/07/oauth-2-0-and-the-road-to-hell/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3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news.ycombinator.com/item?id=25380301" TargetMode="External"/><Relationship Id="rId4" Type="http://schemas.openxmlformats.org/officeDocument/2006/relationships/image" Target="../media/image23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6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5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8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 to SOA</a:t>
            </a:r>
            <a:br>
              <a:rPr lang="en-US"/>
            </a:br>
            <a:r>
              <a:rPr lang="en-US"/>
              <a:t>and Microservices Security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Signatures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Actually the encrypted hash using the private key to encrypt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validator decrypts the message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Applies the same hash function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Compares the two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Certificate Authority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Instead of everybody needing to know about each other’s keys, you have a trust hierarchy: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 create a key pair (key + padlock)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Export the public key (key)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Prove who I am to the CA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CA “signs” the key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Locks my key in their padlock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Anyone who opens it knows that it is verified by them</a:t>
            </a:r>
            <a:endParaRPr/>
          </a:p>
          <a:p>
            <a:pPr indent="0" lvl="2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76495" y="0"/>
            <a:ext cx="52675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439025" y="711525"/>
            <a:ext cx="7339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Transport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Layer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(TLS)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details</a:t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560150" y="1246975"/>
            <a:ext cx="782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850" y="1647178"/>
            <a:ext cx="5744073" cy="464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567179" y="1447800"/>
            <a:ext cx="715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https://tlseminar.github.io/first-few-milliseconds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LetsEncrypt</a:t>
            </a:r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3" cy="3740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960"/>
              <a:t>Automatic Certificate Management Environment (ACME)</a:t>
            </a:r>
            <a:endParaRPr sz="2960"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798638"/>
            <a:ext cx="656272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ACME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341438"/>
            <a:ext cx="7584683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Authentication with Client Certificates for humans</a:t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Is rarely 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needs a certificate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prove who you are to the CA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Implies costly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countries have implemented this nationally (e.g. Denmark)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common authentication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Server-side TLS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Every server is proven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level authentication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OAuth2 / OpenID Connect (OIDC)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Authentication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Easy, fast, effective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Completely insecure except over HTTPS – base64 encoding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Hash of the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on OAuth later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Security Aims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Confidentiality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Availability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Authenticity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Non-Repudiation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Authorization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Basic vs Digest</a:t>
            </a:r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608139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Integrity</a:t>
            </a:r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Include a signed hash in with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Only the sender could do this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the message is modified or manipulated the receiver will calculate a different hash to the sender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This is used for both integrity AND authenticity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signed hash is equivalent to signing the message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Non-repudiation</a:t>
            </a:r>
            <a:endParaRPr/>
          </a:p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This is done by passing back a signed hash of the signed hash!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can prove that the sender sent the message (log the signed hash)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then signs this and sends it back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sender logs this to prove that the receiver received the message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Availability</a:t>
            </a:r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395" y="1417638"/>
            <a:ext cx="8102600" cy="53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Public Key Cryptography is based on mathematics of very large prime numbers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aim is that to break it will take many many years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Though Quantum Computing will change that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It is slow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Usually PKC is only used for exchange of a secret key that is then used for a session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problem with passwords</a:t>
            </a:r>
            <a:endParaRPr/>
          </a:p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cabbage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 the password must be more than 8 chars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you must have a numerical character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1 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no blank spaces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at least one upper case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the password cannot have more than one upper case consecutively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50FrickingBoiledCabbagesShovedSomewhereIfYouDon’tGiveMeAccess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no punctuation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935" y="1183335"/>
            <a:ext cx="7099219" cy="533679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1"/>
          <p:cNvSpPr txBox="1"/>
          <p:nvPr/>
        </p:nvSpPr>
        <p:spPr>
          <a:xfrm>
            <a:off x="0" y="6525733"/>
            <a:ext cx="739399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http://www.developerdrive.com/2013/05/creating-a-simple-to-do-application-%E2%80%93-part-3</a:t>
            </a:r>
            <a:endParaRPr/>
          </a:p>
        </p:txBody>
      </p:sp>
      <p:sp>
        <p:nvSpPr>
          <p:cNvPr id="270" name="Google Shape;270;p41"/>
          <p:cNvSpPr txBox="1"/>
          <p:nvPr>
            <p:ph type="title"/>
          </p:nvPr>
        </p:nvSpPr>
        <p:spPr>
          <a:xfrm>
            <a:off x="457200" y="4033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Third hit on Google </a:t>
            </a:r>
            <a:br>
              <a:rPr lang="en-US"/>
            </a:br>
            <a:r>
              <a:rPr lang="en-US" sz="2700"/>
              <a:t>“how to add authentication php”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 Real Life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75635" y="1600200"/>
            <a:ext cx="42376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opacity</a:t>
            </a:r>
            <a:r>
              <a:rPr lang="en-US"/>
              <a:t> of the envelope provides confidentiality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seal</a:t>
            </a:r>
            <a:r>
              <a:rPr lang="en-US"/>
              <a:t> on the envelope provides integrity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Royal Mail hopefully provides availability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signature</a:t>
            </a:r>
            <a:r>
              <a:rPr lang="en-US"/>
              <a:t> provides authenticity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proof of posting</a:t>
            </a:r>
            <a:r>
              <a:rPr lang="en-US"/>
              <a:t> and “</a:t>
            </a:r>
            <a:r>
              <a:rPr b="1" lang="en-US"/>
              <a:t>signed-for</a:t>
            </a:r>
            <a:r>
              <a:rPr lang="en-US"/>
              <a:t>” provide non-repudiation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3118" y="1615024"/>
            <a:ext cx="3327400" cy="25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4572000" y="4751496"/>
            <a:ext cx="4572000" cy="1200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None of these match up to the standards of electronic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00" y="0"/>
            <a:ext cx="829452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pic>
        <p:nvPicPr>
          <p:cNvPr id="282" name="Google Shape;28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0" y="0"/>
            <a:ext cx="86305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sp>
        <p:nvSpPr>
          <p:cNvPr id="288" name="Google Shape;288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Kerberos Tickets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Developed by MIT in the late 80’s onwards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Designed to allow lots of campus machines to be secured easily (without having local UNIX password files!)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Based on Needham-Schroder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SAML/SAML2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version that has become a popular way of doing Single Sign On for the Web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Used by Google Apps/Shibboleth/etc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LinkedIn example</a:t>
            </a:r>
            <a:endParaRPr/>
          </a:p>
        </p:txBody>
      </p:sp>
      <p:sp>
        <p:nvSpPr>
          <p:cNvPr id="294" name="Google Shape;294;p4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LinkedIn used to ask for your Gmail userid and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They said they would only use this to get your contact list for certain purposes and would delete afterwards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do you think?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0800" y="0"/>
            <a:ext cx="6502400" cy="68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OAuth Terminology</a:t>
            </a:r>
            <a:endParaRPr/>
          </a:p>
        </p:txBody>
      </p:sp>
      <p:sp>
        <p:nvSpPr>
          <p:cNvPr id="306" name="Google Shape;306;p4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Owner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end user or logical owner of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gmail user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Server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server that contains or controls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contact list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looking for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LinkedIn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Authorization Server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that maintains the user identity and issuing tokens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Google identity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457200" y="3049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more detailed version!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732723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OpenID Connect (OIDC)</a:t>
            </a:r>
            <a:endParaRPr/>
          </a:p>
        </p:txBody>
      </p:sp>
      <p:pic>
        <p:nvPicPr>
          <p:cNvPr id="324" name="Google Shape;3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9341"/>
            <a:ext cx="9144000" cy="5298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Open Source</a:t>
            </a:r>
            <a:r>
              <a:rPr lang="en-US" sz="3000"/>
              <a:t> </a:t>
            </a:r>
            <a:r>
              <a:rPr lang="en-US" sz="3200"/>
              <a:t>OIDC systems</a:t>
            </a:r>
            <a:endParaRPr sz="3200"/>
          </a:p>
        </p:txBody>
      </p:sp>
      <p:sp>
        <p:nvSpPr>
          <p:cNvPr id="331" name="Google Shape;331;p5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93700" lvl="0" marL="457200" rtl="0" algn="l">
              <a:spcBef>
                <a:spcPts val="36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Keycloak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Fully featured OIDC/OAuth2/SAML server from Redhat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WSO2 Identity Server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OAuth2/OIDC/SAML IdP and broker</a:t>
            </a:r>
            <a:endParaRPr sz="2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dex</a:t>
            </a:r>
            <a:endParaRPr sz="20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A Kubernetes OIDC provider that only does federated login</a:t>
            </a:r>
            <a:endParaRPr sz="2200"/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Confidentiality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Provided by Encryption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 the web, 99% of the time using TLS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TLS is the successor to SSL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often referred to as SSL!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you want to understand TLS well, this is about the best resource I’ve seen: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Criticisms of OAuth2</a:t>
            </a:r>
            <a:endParaRPr/>
          </a:p>
        </p:txBody>
      </p:sp>
      <p:sp>
        <p:nvSpPr>
          <p:cNvPr id="337" name="Google Shape;337;p5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http://hueniverse.com/2012/07/oauth-2-0-and-the-road-to-hell/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“When compared with OAuth 1.0, the 2.0 specification is more complex, less interoperable, less useful, more incomplete, and most importantly, less secure.”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Main concern: 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Bearer tokens+TLS vs client signature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retrospective reasoning for OAuth</a:t>
            </a:r>
            <a:endParaRPr/>
          </a:p>
        </p:txBody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Two significant factors: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Billions of users do not fit well into traditional hierarchical models</a:t>
            </a:r>
            <a:endParaRPr/>
          </a:p>
          <a:p>
            <a:pPr indent="-228600" lvl="2" marL="1143000" rtl="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Graph-based, user directed approaches work better – Facebook Friends, Google Circles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Web and REST architecture inherently promotes linked websites, ecosystems, federation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At the same time the web protocols make this easier to do in a standard, interoperable way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JSON Web Tokens</a:t>
            </a:r>
            <a:endParaRPr/>
          </a:p>
        </p:txBody>
      </p:sp>
      <p:pic>
        <p:nvPicPr>
          <p:cNvPr id="349" name="Google Shape;34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34265"/>
            <a:ext cx="9144000" cy="480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JWT in Microservices</a:t>
            </a:r>
            <a:endParaRPr/>
          </a:p>
        </p:txBody>
      </p:sp>
      <p:pic>
        <p:nvPicPr>
          <p:cNvPr id="355" name="Google Shape;35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84300"/>
            <a:ext cx="9144000" cy="406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</a:t>
            </a:r>
            <a:endParaRPr/>
          </a:p>
        </p:txBody>
      </p:sp>
      <p:sp>
        <p:nvSpPr>
          <p:cNvPr id="362" name="Google Shape;362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mutual TLS is where both sides have a certificate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Has come back into </a:t>
            </a:r>
            <a:r>
              <a:rPr lang="en-US"/>
              <a:t>fashion</a:t>
            </a:r>
            <a:r>
              <a:rPr lang="en-US"/>
              <a:t> for microservices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support from Service Meshes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 - mutual TLS by Proxy</a:t>
            </a:r>
            <a:endParaRPr/>
          </a:p>
        </p:txBody>
      </p:sp>
      <p:pic>
        <p:nvPicPr>
          <p:cNvPr id="369" name="Google Shape;36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1" cy="4115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4100"/>
              <a:t>An interesting thread on mTLS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960" u="sng">
                <a:solidFill>
                  <a:schemeClr val="hlink"/>
                </a:solidFill>
                <a:hlinkClick r:id="rId3"/>
              </a:rPr>
              <a:t>https://news.ycombinator.com/item?id=25380301</a:t>
            </a:r>
            <a:r>
              <a:rPr lang="en-US" sz="1960"/>
              <a:t> </a:t>
            </a:r>
            <a:endParaRPr sz="1960"/>
          </a:p>
        </p:txBody>
      </p:sp>
      <p:pic>
        <p:nvPicPr>
          <p:cNvPr id="376" name="Google Shape;37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0" y="1265238"/>
            <a:ext cx="5460032" cy="5135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950" y="130328"/>
            <a:ext cx="7104776" cy="6509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Access Control</a:t>
            </a:r>
            <a:endParaRPr/>
          </a:p>
        </p:txBody>
      </p:sp>
      <p:sp>
        <p:nvSpPr>
          <p:cNvPr id="388" name="Google Shape;388;p6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Traditionally Authorization has been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Role-based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If I am a manager then I can look at salaries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only on user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Hard-coded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Authorization rules encapsulated in code and applications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Problems with RBAC</a:t>
            </a:r>
            <a:endParaRPr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Problems with this are: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Doesn’t correctly model the real world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 should only be able to see my team’s salaries, and only while participating in the salary review process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evolve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manage compliance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How do I find out who can make a trade of $30m?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Encryption is pointless without authenticity/identity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I encrypt the message aimed at the wrong person, I have failed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Encryption key distribution was the biggest issue until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1973: Ellis, Cocks and Williamson of GCHQ created first “non-secret crypto”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Only made public in 1997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1976: Diffie Helman key exchange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1977: Rivest Shamir Adleman (RSA) public key cryptography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Policy Based Access Control</a:t>
            </a:r>
            <a:endParaRPr/>
          </a:p>
        </p:txBody>
      </p:sp>
      <p:sp>
        <p:nvSpPr>
          <p:cNvPr id="400" name="Google Shape;400;p6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Delegate access control decisions to a “Policy Decision Point”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Utilise more information in the decision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Externalise the decision from the code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XACML 3.0</a:t>
            </a:r>
            <a:endParaRPr/>
          </a:p>
        </p:txBody>
      </p:sp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XML language for capturing authorization and entitlement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Together with a powerful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Terminology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Decision Point (PDP)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Enforcement Point (PEP)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Administration Point (PAP)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Information Point (PIP)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Open Policy Agent (OPA)</a:t>
            </a:r>
            <a:endParaRPr/>
          </a:p>
        </p:txBody>
      </p:sp>
      <p:pic>
        <p:nvPicPr>
          <p:cNvPr id="412" name="Google Shape;41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8884" y="1241552"/>
            <a:ext cx="6286232" cy="501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02045"/>
            <a:ext cx="9144000" cy="555595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5"/>
          <p:cNvSpPr txBox="1"/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in Kubernetes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for HTTP APIs</a:t>
            </a:r>
            <a:endParaRPr/>
          </a:p>
        </p:txBody>
      </p:sp>
      <p:pic>
        <p:nvPicPr>
          <p:cNvPr id="424" name="Google Shape;42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81668"/>
            <a:ext cx="9144000" cy="3991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430" name="Google Shape;430;p6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Applied Cryptography, Second Edition, Bruce Schneier, John Wiley &amp; Sons, 1996, ISBN 0-471-11709-9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 Services Security, Mark O’Neill, 2003, ISBN 0072224711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Google (sorry but there are too many links!)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 simple analogy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Padlocks which cannot be explored, re-engineered or re-used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Keys which cannot be reverse-engineered into a padlock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Public Key Encryption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1837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8660" y="5001149"/>
            <a:ext cx="1659515" cy="11739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267030" y="1465815"/>
            <a:ext cx="866134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send out as many padlocks as you like, but you keep the key secret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267030" y="3653755"/>
            <a:ext cx="793555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I lock the message in a box with YOUR padlock and send it to you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267030" y="5588126"/>
            <a:ext cx="6891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Only you have the key, so only you can read the message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8321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4805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1563" y="4092193"/>
            <a:ext cx="1606484" cy="140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Authenticity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Need to Sign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Now I send out lots of keys but keep the padlocks secret</a:t>
            </a:r>
            <a:br>
              <a:rPr lang="en-US"/>
            </a:b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Anything I lock up in a box with my padlock must come from me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Anyone can unlock it and verify its from me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29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737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46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754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Hash functions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Take a message and create a fixed size result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256 bits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aim of a hash function is to have no duplicate hits, and a random distribution of responses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only way to find the input from the output is a dictionary attack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